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76" r:id="rId4"/>
  </p:sldMasterIdLst>
  <p:notesMasterIdLst>
    <p:notesMasterId r:id="rId40"/>
  </p:notesMasterIdLst>
  <p:handoutMasterIdLst>
    <p:handoutMasterId r:id="rId41"/>
  </p:handoutMasterIdLst>
  <p:sldIdLst>
    <p:sldId id="326" r:id="rId5"/>
    <p:sldId id="257" r:id="rId6"/>
    <p:sldId id="269" r:id="rId7"/>
    <p:sldId id="304" r:id="rId8"/>
    <p:sldId id="305" r:id="rId9"/>
    <p:sldId id="306" r:id="rId10"/>
    <p:sldId id="273" r:id="rId11"/>
    <p:sldId id="294" r:id="rId12"/>
    <p:sldId id="263" r:id="rId13"/>
    <p:sldId id="278" r:id="rId14"/>
    <p:sldId id="287" r:id="rId15"/>
    <p:sldId id="276" r:id="rId16"/>
    <p:sldId id="296" r:id="rId17"/>
    <p:sldId id="297" r:id="rId18"/>
    <p:sldId id="298" r:id="rId19"/>
    <p:sldId id="299" r:id="rId20"/>
    <p:sldId id="330" r:id="rId21"/>
    <p:sldId id="292" r:id="rId22"/>
    <p:sldId id="302" r:id="rId23"/>
    <p:sldId id="277" r:id="rId24"/>
    <p:sldId id="301" r:id="rId25"/>
    <p:sldId id="281" r:id="rId26"/>
    <p:sldId id="311" r:id="rId27"/>
    <p:sldId id="313" r:id="rId28"/>
    <p:sldId id="327" r:id="rId29"/>
    <p:sldId id="315" r:id="rId30"/>
    <p:sldId id="328" r:id="rId31"/>
    <p:sldId id="317" r:id="rId32"/>
    <p:sldId id="318" r:id="rId33"/>
    <p:sldId id="319" r:id="rId34"/>
    <p:sldId id="320" r:id="rId35"/>
    <p:sldId id="321" r:id="rId36"/>
    <p:sldId id="323" r:id="rId37"/>
    <p:sldId id="324" r:id="rId38"/>
    <p:sldId id="329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18" autoAdjust="0"/>
    <p:restoredTop sz="93103" autoAdjust="0"/>
  </p:normalViewPr>
  <p:slideViewPr>
    <p:cSldViewPr snapToGrid="0">
      <p:cViewPr varScale="1">
        <p:scale>
          <a:sx n="74" d="100"/>
          <a:sy n="74" d="100"/>
        </p:scale>
        <p:origin x="5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DC45E872-1A40-4FE7-986C-59F628C1EA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CB9F5374-08E9-4C85-B7A7-3F19604B53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EA06F1-B57D-406B-8F09-B1FDC0D0B1F3}" type="datetimeFigureOut">
              <a:rPr lang="en-US" smtClean="0"/>
              <a:t>4/7/2022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37FACC5-BCFD-4649-8006-C71939BACE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D146B17-7076-4944-A4A2-FD49936A33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EDE44-B1FC-494A-A972-62DC7CABB2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689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37F2BD-238E-42D0-B670-F788A50DBDE8}" type="datetimeFigureOut">
              <a:rPr lang="en-US" smtClean="0"/>
              <a:t>4/7/2022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8DF69-FFB1-4D3A-9D8C-5887E79674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476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071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089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369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248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831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2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718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690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AB3A824-1A51-4B26-AD58-A6D8E14F6C04}" type="datetimeFigureOut">
              <a:rPr lang="en-US" noProof="0" smtClean="0"/>
              <a:t>4/7/2022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78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noProof="0" smtClean="0"/>
              <a:t>4/7/2022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3552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noProof="0" smtClean="0"/>
              <a:t>4/7/2022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94763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noProof="0" smtClean="0"/>
              <a:t>4/7/2022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2039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noProof="0" smtClean="0"/>
              <a:t>4/7/2022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360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noProof="0" smtClean="0"/>
              <a:t>4/7/2022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1670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noProof="0" smtClean="0"/>
              <a:t>4/7/2022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335257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noProof="0" smtClean="0"/>
              <a:t>4/7/2022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05428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noProof="0" smtClean="0"/>
              <a:t>4/7/2022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8825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noProof="0" smtClean="0"/>
              <a:t>4/7/2022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5838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noProof="0" smtClean="0"/>
              <a:t>4/7/2022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084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3CBC1C18-307B-4F68-A007-B5B542270E8D}" type="datetimeFigureOut">
              <a:rPr lang="en-US" noProof="0" smtClean="0"/>
              <a:t>4/7/2022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02258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emf"/><Relationship Id="rId4" Type="http://schemas.openxmlformats.org/officeDocument/2006/relationships/package" Target="../embeddings/Microsoft_Excel_Worksheet1.xls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409" y="3671455"/>
            <a:ext cx="9966960" cy="2306013"/>
          </a:xfrm>
        </p:spPr>
        <p:txBody>
          <a:bodyPr>
            <a:normAutofit/>
          </a:bodyPr>
          <a:lstStyle/>
          <a:p>
            <a:r>
              <a:rPr lang="en-US" sz="6000" cap="none" dirty="0" smtClean="0"/>
              <a:t>Impact of COVID-19 on the U.S. Housing Market</a:t>
            </a:r>
            <a:endParaRPr lang="en-US" sz="6000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6146800"/>
            <a:ext cx="8767860" cy="507999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Marissa Tan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D9EF39B-AB41-49AB-8163-8B5FD7D283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35" y="256540"/>
            <a:ext cx="11737909" cy="317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1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01"/>
    </mc:Choice>
    <mc:Fallback xmlns="">
      <p:transition spd="slow" advTm="19701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56" y="1025236"/>
            <a:ext cx="7647708" cy="5569528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18764" y="1593272"/>
            <a:ext cx="3713018" cy="4807528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US" sz="2400" dirty="0" smtClean="0"/>
              <a:t>Investigative Relationship: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Median </a:t>
            </a:r>
            <a:r>
              <a:rPr lang="en-US" sz="2400" dirty="0"/>
              <a:t>L</a:t>
            </a:r>
            <a:r>
              <a:rPr lang="en-US" sz="2400" dirty="0" smtClean="0"/>
              <a:t>isting </a:t>
            </a:r>
            <a:r>
              <a:rPr lang="en-US" sz="2400" dirty="0"/>
              <a:t>P</a:t>
            </a:r>
            <a:r>
              <a:rPr lang="en-US" sz="2400" dirty="0" smtClean="0"/>
              <a:t>rice and Average </a:t>
            </a:r>
            <a:r>
              <a:rPr lang="en-US" sz="2400" dirty="0"/>
              <a:t>L</a:t>
            </a:r>
            <a:r>
              <a:rPr lang="en-US" sz="2400" dirty="0" smtClean="0"/>
              <a:t>isting Price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Average </a:t>
            </a:r>
            <a:r>
              <a:rPr lang="en-US" sz="2400" dirty="0"/>
              <a:t>L</a:t>
            </a:r>
            <a:r>
              <a:rPr lang="en-US" sz="2400" dirty="0" smtClean="0"/>
              <a:t>isting </a:t>
            </a:r>
            <a:r>
              <a:rPr lang="en-US" sz="2400" dirty="0"/>
              <a:t>P</a:t>
            </a:r>
            <a:r>
              <a:rPr lang="en-US" sz="2400" dirty="0" smtClean="0"/>
              <a:t>rice y/y and Median Listing Price y/y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Median Listing Price and Median Listing Price y/y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Rural Category and Total Listing Count</a:t>
            </a:r>
          </a:p>
        </p:txBody>
      </p:sp>
      <p:sp>
        <p:nvSpPr>
          <p:cNvPr id="2" name="Rectangle 1"/>
          <p:cNvSpPr/>
          <p:nvPr/>
        </p:nvSpPr>
        <p:spPr>
          <a:xfrm>
            <a:off x="471056" y="317350"/>
            <a:ext cx="109589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1"/>
                </a:solidFill>
              </a:rPr>
              <a:t>Exploratory  Data  Analysis</a:t>
            </a:r>
          </a:p>
        </p:txBody>
      </p:sp>
    </p:spTree>
    <p:extLst>
      <p:ext uri="{BB962C8B-B14F-4D97-AF65-F5344CB8AC3E}">
        <p14:creationId xmlns:p14="http://schemas.microsoft.com/office/powerpoint/2010/main" val="392896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44"/>
    </mc:Choice>
    <mc:Fallback xmlns="">
      <p:transition spd="slow" advTm="26044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82" y="637309"/>
            <a:ext cx="7620000" cy="5763491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24800" y="1233055"/>
            <a:ext cx="3863433" cy="4862945"/>
          </a:xfrm>
        </p:spPr>
        <p:txBody>
          <a:bodyPr>
            <a:noAutofit/>
          </a:bodyPr>
          <a:lstStyle/>
          <a:p>
            <a:r>
              <a:rPr lang="en-US" sz="2400" dirty="0" smtClean="0"/>
              <a:t>On 2019, 54.84% of the counties in the United States experienced a price increased.  23.20 % of the counties experience down from last year and 21.96% down from last month.</a:t>
            </a:r>
          </a:p>
          <a:p>
            <a:r>
              <a:rPr lang="en-US" sz="2400" dirty="0" smtClean="0"/>
              <a:t>On 2021, 61.07% </a:t>
            </a:r>
            <a:r>
              <a:rPr lang="en-US" sz="2400" dirty="0"/>
              <a:t>of the counties in the United States experienced </a:t>
            </a:r>
            <a:r>
              <a:rPr lang="en-US" sz="2400" dirty="0" smtClean="0"/>
              <a:t>a </a:t>
            </a:r>
            <a:r>
              <a:rPr lang="en-US" sz="2400" dirty="0"/>
              <a:t>price </a:t>
            </a:r>
            <a:r>
              <a:rPr lang="en-US" sz="2400" dirty="0" smtClean="0"/>
              <a:t>increased. 22.40% of the counties experience down </a:t>
            </a:r>
            <a:r>
              <a:rPr lang="en-US" sz="2400" dirty="0"/>
              <a:t>from last year and </a:t>
            </a:r>
            <a:r>
              <a:rPr lang="en-US" sz="2400" dirty="0" smtClean="0"/>
              <a:t>16.53% </a:t>
            </a:r>
            <a:r>
              <a:rPr lang="en-US" sz="2400" dirty="0"/>
              <a:t>down from last month.</a:t>
            </a:r>
          </a:p>
        </p:txBody>
      </p:sp>
    </p:spTree>
    <p:extLst>
      <p:ext uri="{BB962C8B-B14F-4D97-AF65-F5344CB8AC3E}">
        <p14:creationId xmlns:p14="http://schemas.microsoft.com/office/powerpoint/2010/main" val="383098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437"/>
    </mc:Choice>
    <mc:Fallback xmlns="">
      <p:transition spd="slow" advTm="42437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191" y="427062"/>
            <a:ext cx="5873936" cy="4020248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71" y="427062"/>
            <a:ext cx="5760720" cy="4020248"/>
          </a:xfrm>
        </p:spPr>
      </p:pic>
      <p:sp>
        <p:nvSpPr>
          <p:cNvPr id="4" name="TextBox 3"/>
          <p:cNvSpPr txBox="1"/>
          <p:nvPr/>
        </p:nvSpPr>
        <p:spPr>
          <a:xfrm>
            <a:off x="286471" y="4674275"/>
            <a:ext cx="116346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/>
                </a:solidFill>
              </a:rPr>
              <a:t>Hawaii, District of Columbia, and Rhode Island are some of the states that doesn’t have outliers. To preserve the integrity of the dataset, outliers are removed in multiple batches.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/>
                </a:solidFill>
              </a:rPr>
              <a:t>District of Columbia surpassed Massachusetts that has  a higher average listing price mean after the outliers were cleaned.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32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180"/>
    </mc:Choice>
    <mc:Fallback xmlns="">
      <p:transition spd="slow" advTm="4618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264" y="334461"/>
            <a:ext cx="5929260" cy="4567151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" r="722"/>
          <a:stretch/>
        </p:blipFill>
        <p:spPr>
          <a:xfrm>
            <a:off x="221673" y="334461"/>
            <a:ext cx="5652591" cy="4617720"/>
          </a:xfrm>
        </p:spPr>
      </p:pic>
      <p:sp>
        <p:nvSpPr>
          <p:cNvPr id="4" name="TextBox 3"/>
          <p:cNvSpPr txBox="1"/>
          <p:nvPr/>
        </p:nvSpPr>
        <p:spPr>
          <a:xfrm>
            <a:off x="429491" y="5228272"/>
            <a:ext cx="115131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92D050"/>
                </a:solidFill>
              </a:rPr>
              <a:t>California and Massachusetts have outliers that were deleted in multiple batches.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92D050"/>
                </a:solidFill>
              </a:rPr>
              <a:t>States with many outliers, likes Massachusetts,  lose the counties </a:t>
            </a:r>
            <a:r>
              <a:rPr lang="en-US" sz="2400" dirty="0">
                <a:solidFill>
                  <a:srgbClr val="92D050"/>
                </a:solidFill>
              </a:rPr>
              <a:t> </a:t>
            </a:r>
            <a:r>
              <a:rPr lang="en-US" sz="2400" dirty="0" smtClean="0">
                <a:solidFill>
                  <a:srgbClr val="92D050"/>
                </a:solidFill>
              </a:rPr>
              <a:t>after outliers were removed.</a:t>
            </a:r>
            <a:endParaRPr lang="en-US" sz="2400" dirty="0">
              <a:solidFill>
                <a:srgbClr val="92D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05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74"/>
    </mc:Choice>
    <mc:Fallback xmlns="">
      <p:transition spd="slow" advTm="28274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601"/>
            <a:ext cx="9875520" cy="378940"/>
          </a:xfrm>
        </p:spPr>
        <p:txBody>
          <a:bodyPr>
            <a:noAutofit/>
          </a:bodyPr>
          <a:lstStyle/>
          <a:p>
            <a:pPr algn="ctr"/>
            <a:r>
              <a:rPr lang="en-US" sz="2800" dirty="0" smtClean="0"/>
              <a:t>Analyzing Massachusetts’ Counties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19" y="2830677"/>
            <a:ext cx="4754563" cy="1753679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760" y="2817170"/>
            <a:ext cx="4754563" cy="1767187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84" y="1112451"/>
            <a:ext cx="4698898" cy="17047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759" y="1112451"/>
            <a:ext cx="4754563" cy="142247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0537" y="4866603"/>
            <a:ext cx="109604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/>
                </a:solidFill>
              </a:rPr>
              <a:t>Massachusetts has fourteen counties.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/>
                </a:solidFill>
              </a:rPr>
              <a:t>After the outliers were removed, Massachusetts lost two counties, Duke and Nantucket, whose counties have very high average listing price</a:t>
            </a:r>
            <a:r>
              <a:rPr lang="en-US" dirty="0" smtClean="0">
                <a:solidFill>
                  <a:schemeClr val="accent1"/>
                </a:solidFill>
              </a:rPr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359150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73"/>
    </mc:Choice>
    <mc:Fallback xmlns="">
      <p:transition spd="slow" advTm="21573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46543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 smtClean="0"/>
              <a:t>Comparing the Density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5"/>
          <a:stretch/>
        </p:blipFill>
        <p:spPr>
          <a:xfrm>
            <a:off x="228600" y="1433382"/>
            <a:ext cx="5852160" cy="2709082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2" b="1"/>
          <a:stretch/>
        </p:blipFill>
        <p:spPr>
          <a:xfrm>
            <a:off x="6080760" y="1433382"/>
            <a:ext cx="5852160" cy="2592887"/>
          </a:xfrm>
        </p:spPr>
      </p:pic>
      <p:sp>
        <p:nvSpPr>
          <p:cNvPr id="8" name="TextBox 7"/>
          <p:cNvSpPr txBox="1"/>
          <p:nvPr/>
        </p:nvSpPr>
        <p:spPr>
          <a:xfrm flipH="1">
            <a:off x="228599" y="1091853"/>
            <a:ext cx="585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Density by FIPS (2016 – 2020)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flipH="1">
            <a:off x="6080760" y="1119655"/>
            <a:ext cx="585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Density by State (2016 – 2020)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8984" y="4609070"/>
            <a:ext cx="110469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/>
                </a:solidFill>
              </a:rPr>
              <a:t>The density for 2016 to 2020 are almost the same, so the density used is 2020 because census gathered the actual population and land area data on 2020.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/>
                </a:solidFill>
              </a:rPr>
              <a:t>The states with very high density are New York, California, New Jersey, Massachusetts, Pennsylvania, and Virginia. </a:t>
            </a:r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84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728"/>
    </mc:Choice>
    <mc:Fallback xmlns="">
      <p:transition spd="slow" advTm="41728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407" y="346364"/>
            <a:ext cx="9875520" cy="502508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/>
              <a:t>Analyzing the Rural Percentage</a:t>
            </a:r>
            <a:endParaRPr lang="en-US" sz="28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1"/>
          <a:stretch/>
        </p:blipFill>
        <p:spPr>
          <a:xfrm>
            <a:off x="418437" y="1091006"/>
            <a:ext cx="11294075" cy="4127159"/>
          </a:xfrm>
        </p:spPr>
      </p:pic>
      <p:sp>
        <p:nvSpPr>
          <p:cNvPr id="9" name="TextBox 8"/>
          <p:cNvSpPr txBox="1"/>
          <p:nvPr/>
        </p:nvSpPr>
        <p:spPr>
          <a:xfrm>
            <a:off x="1129407" y="861473"/>
            <a:ext cx="987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Rural Percentage by State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18437" y="5218165"/>
            <a:ext cx="11294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	</a:t>
            </a:r>
            <a:r>
              <a:rPr lang="en-US" sz="2400" dirty="0" smtClean="0">
                <a:solidFill>
                  <a:schemeClr val="accent1"/>
                </a:solidFill>
              </a:rPr>
              <a:t>According to </a:t>
            </a:r>
            <a:r>
              <a:rPr lang="en-US" sz="2400" dirty="0" err="1" smtClean="0">
                <a:solidFill>
                  <a:schemeClr val="accent1"/>
                </a:solidFill>
              </a:rPr>
              <a:t>Ratcliffe</a:t>
            </a:r>
            <a:r>
              <a:rPr lang="en-US" sz="2400" dirty="0" smtClean="0">
                <a:solidFill>
                  <a:schemeClr val="accent1"/>
                </a:solidFill>
              </a:rPr>
              <a:t>, “</a:t>
            </a:r>
            <a:r>
              <a:rPr lang="en-US" sz="2400" dirty="0">
                <a:solidFill>
                  <a:schemeClr val="accent1"/>
                </a:solidFill>
              </a:rPr>
              <a:t>c</a:t>
            </a:r>
            <a:r>
              <a:rPr lang="en-US" sz="2400" dirty="0" smtClean="0">
                <a:solidFill>
                  <a:schemeClr val="accent1"/>
                </a:solidFill>
              </a:rPr>
              <a:t>ompletely </a:t>
            </a:r>
            <a:r>
              <a:rPr lang="en-US" sz="2400" dirty="0">
                <a:solidFill>
                  <a:schemeClr val="accent1"/>
                </a:solidFill>
              </a:rPr>
              <a:t>rural counties have a population that is 100 percent rural. Mostly rural counties have a population that is 50.0–99.9 percent rural. Mostly urban counties have a population that is less than 50.0 percent rural</a:t>
            </a:r>
            <a:r>
              <a:rPr lang="en-US" sz="2400" dirty="0" smtClean="0">
                <a:solidFill>
                  <a:schemeClr val="accent1"/>
                </a:solidFill>
              </a:rPr>
              <a:t>.” </a:t>
            </a:r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28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88"/>
    </mc:Choice>
    <mc:Fallback xmlns="">
      <p:transition spd="slow" advTm="34088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6"/>
          <a:stretch/>
        </p:blipFill>
        <p:spPr>
          <a:xfrm>
            <a:off x="461194" y="742278"/>
            <a:ext cx="11236271" cy="4360682"/>
          </a:xfrm>
        </p:spPr>
      </p:pic>
      <p:sp>
        <p:nvSpPr>
          <p:cNvPr id="10" name="TextBox 9"/>
          <p:cNvSpPr txBox="1"/>
          <p:nvPr/>
        </p:nvSpPr>
        <p:spPr>
          <a:xfrm>
            <a:off x="648347" y="5368075"/>
            <a:ext cx="10861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/>
                </a:solidFill>
              </a:rPr>
              <a:t>Unevenly right skewed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/>
                </a:solidFill>
              </a:rPr>
              <a:t>Negative correlation</a:t>
            </a:r>
          </a:p>
          <a:p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1194" y="322729"/>
            <a:ext cx="1135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Relationship Between Rural Percentage and Density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04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03"/>
    </mc:Choice>
    <mc:Fallback xmlns="">
      <p:transition spd="slow" advTm="34303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381" y="5389418"/>
            <a:ext cx="11790219" cy="1095202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smtClean="0"/>
              <a:t>In 2021, the color deepen in the whole United States which meant prices have gone up.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smtClean="0"/>
              <a:t>In the Western </a:t>
            </a:r>
            <a:r>
              <a:rPr lang="en-US" b="0" dirty="0"/>
              <a:t>M</a:t>
            </a:r>
            <a:r>
              <a:rPr lang="en-US" b="0" dirty="0" smtClean="0"/>
              <a:t>ountain region (Montana, Utah, Arizona, and Colorado), some of its  counties’ color is very distinct</a:t>
            </a:r>
            <a:r>
              <a:rPr lang="en-US" b="0" dirty="0"/>
              <a:t> </a:t>
            </a:r>
            <a:r>
              <a:rPr lang="en-US" b="0" dirty="0" smtClean="0"/>
              <a:t>meaning high average listing price.</a:t>
            </a:r>
            <a:endParaRPr lang="en-US" b="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36" y="665019"/>
            <a:ext cx="5624945" cy="4724400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545" y="665019"/>
            <a:ext cx="5865510" cy="4724399"/>
          </a:xfrm>
        </p:spPr>
      </p:pic>
    </p:spTree>
    <p:extLst>
      <p:ext uri="{BB962C8B-B14F-4D97-AF65-F5344CB8AC3E}">
        <p14:creationId xmlns:p14="http://schemas.microsoft.com/office/powerpoint/2010/main" val="286633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91"/>
    </mc:Choice>
    <mc:Fallback xmlns="">
      <p:transition spd="slow" advTm="23991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4518" y="4162995"/>
            <a:ext cx="10899515" cy="234083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smtClean="0"/>
              <a:t>In 2019, California, Washington, and Oregon  have average listing price mean in  the upper 400K’s.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Utah has a lower density (39) than Washington’s (115) and Oregon’s (44</a:t>
            </a:r>
            <a:r>
              <a:rPr lang="en-US" b="0" dirty="0" smtClean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smtClean="0"/>
              <a:t>In 2021,  </a:t>
            </a:r>
            <a:r>
              <a:rPr lang="en-US" b="0" dirty="0"/>
              <a:t>Utah’s average listing price increased to 600K’s which surpassed Washington and Oregon</a:t>
            </a:r>
            <a:r>
              <a:rPr lang="en-US" b="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smtClean="0"/>
              <a:t>In </a:t>
            </a:r>
            <a:r>
              <a:rPr lang="en-US" b="0" dirty="0"/>
              <a:t>2021, the color deepens more in the west </a:t>
            </a:r>
            <a:r>
              <a:rPr lang="en-US" b="0" dirty="0" smtClean="0"/>
              <a:t>coast which meant high increases.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0" t="18596"/>
          <a:stretch/>
        </p:blipFill>
        <p:spPr>
          <a:xfrm>
            <a:off x="407651" y="1492667"/>
            <a:ext cx="5737500" cy="2590351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5" t="16962"/>
          <a:stretch/>
        </p:blipFill>
        <p:spPr>
          <a:xfrm>
            <a:off x="6145151" y="1470098"/>
            <a:ext cx="5718875" cy="2635488"/>
          </a:xfrm>
        </p:spPr>
      </p:pic>
      <p:sp>
        <p:nvSpPr>
          <p:cNvPr id="4" name="TextBox 3"/>
          <p:cNvSpPr txBox="1"/>
          <p:nvPr/>
        </p:nvSpPr>
        <p:spPr>
          <a:xfrm>
            <a:off x="430825" y="1031002"/>
            <a:ext cx="5393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</a:rPr>
              <a:t>2019 US Average Listing Price per State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6052346" y="973593"/>
            <a:ext cx="56824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</a:rPr>
              <a:t>2021 </a:t>
            </a:r>
            <a:r>
              <a:rPr lang="en-US" sz="2400" dirty="0">
                <a:solidFill>
                  <a:schemeClr val="accent1"/>
                </a:solidFill>
              </a:rPr>
              <a:t>US Average Listing </a:t>
            </a:r>
            <a:r>
              <a:rPr lang="en-US" sz="2400" dirty="0" smtClean="0">
                <a:solidFill>
                  <a:schemeClr val="accent1"/>
                </a:solidFill>
              </a:rPr>
              <a:t>Price per State</a:t>
            </a:r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33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459"/>
    </mc:Choice>
    <mc:Fallback xmlns="">
      <p:transition spd="slow" advTm="37459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4B6193-F9F1-4C54-838F-77350B9FC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6693061" cy="135636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</a:rPr>
              <a:t>Introduction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5B1885B6-720E-4434-8EED-676D13429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301" y="2192867"/>
            <a:ext cx="3780366" cy="275205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2057400"/>
            <a:ext cx="6845300" cy="40386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800" dirty="0" smtClean="0"/>
              <a:t>The United States has experience the steady growth in the housing market. This steady growth was interrupted by COVID-19 pandemic. This study compares the </a:t>
            </a:r>
            <a:r>
              <a:rPr lang="en-US" sz="2800" dirty="0"/>
              <a:t>United States’ housing market before </a:t>
            </a:r>
            <a:r>
              <a:rPr lang="en-US" sz="2800" dirty="0" smtClean="0"/>
              <a:t>and after COVID -19. </a:t>
            </a:r>
            <a:endParaRPr lang="en-US" sz="2800" dirty="0"/>
          </a:p>
          <a:p>
            <a:pPr marL="45720" indent="0">
              <a:buNone/>
            </a:pPr>
            <a:r>
              <a:rPr lang="en-US" sz="2800" dirty="0" smtClean="0"/>
              <a:t>This information is important to the local governme</a:t>
            </a:r>
            <a:r>
              <a:rPr lang="en-US" sz="2800" dirty="0"/>
              <a:t>n</a:t>
            </a:r>
            <a:r>
              <a:rPr lang="en-US" sz="2800" dirty="0" smtClean="0"/>
              <a:t>t and real estate developers when planning to develop the next community.</a:t>
            </a:r>
          </a:p>
        </p:txBody>
      </p:sp>
    </p:spTree>
    <p:extLst>
      <p:ext uri="{BB962C8B-B14F-4D97-AF65-F5344CB8AC3E}">
        <p14:creationId xmlns:p14="http://schemas.microsoft.com/office/powerpoint/2010/main" val="92847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470"/>
    </mc:Choice>
    <mc:Fallback xmlns="">
      <p:transition spd="slow" advTm="7047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1002" y="4929619"/>
            <a:ext cx="10899515" cy="147118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smtClean="0"/>
              <a:t>In 2019, high average listing price mean increase was found in Alaska, Nevada, and Western </a:t>
            </a:r>
            <a:r>
              <a:rPr lang="en-US" b="0" dirty="0"/>
              <a:t>N</a:t>
            </a:r>
            <a:r>
              <a:rPr lang="en-US" b="0" dirty="0" smtClean="0"/>
              <a:t>orth Midwest region.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smtClean="0"/>
              <a:t>In 2021, the average listing price mean increases in West Mountain region’s, such as Montana, Idaho, Utah, and </a:t>
            </a:r>
            <a:r>
              <a:rPr lang="en-US" b="0" dirty="0"/>
              <a:t>Arizona, </a:t>
            </a:r>
            <a:r>
              <a:rPr lang="en-US" b="0" dirty="0" smtClean="0"/>
              <a:t> are higher.</a:t>
            </a:r>
            <a:endParaRPr lang="en-US" b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1" t="15844"/>
          <a:stretch/>
        </p:blipFill>
        <p:spPr>
          <a:xfrm>
            <a:off x="360003" y="1672129"/>
            <a:ext cx="5808322" cy="3163342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5" t="14328" r="1"/>
          <a:stretch/>
        </p:blipFill>
        <p:spPr>
          <a:xfrm>
            <a:off x="6168325" y="1649145"/>
            <a:ext cx="5718875" cy="2975674"/>
          </a:xfrm>
        </p:spPr>
      </p:pic>
      <p:sp>
        <p:nvSpPr>
          <p:cNvPr id="4" name="TextBox 3"/>
          <p:cNvSpPr txBox="1"/>
          <p:nvPr/>
        </p:nvSpPr>
        <p:spPr>
          <a:xfrm>
            <a:off x="304801" y="1177871"/>
            <a:ext cx="5624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1"/>
                </a:solidFill>
              </a:rPr>
              <a:t>2019 US Average Listing Price Change per State (%)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80760" y="1177871"/>
            <a:ext cx="56824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1"/>
                </a:solidFill>
              </a:rPr>
              <a:t>2021 </a:t>
            </a:r>
            <a:r>
              <a:rPr lang="en-US" sz="2000" dirty="0">
                <a:solidFill>
                  <a:schemeClr val="accent1"/>
                </a:solidFill>
              </a:rPr>
              <a:t>US Average Listing Price Change per State (%)</a:t>
            </a:r>
          </a:p>
        </p:txBody>
      </p:sp>
    </p:spTree>
    <p:extLst>
      <p:ext uri="{BB962C8B-B14F-4D97-AF65-F5344CB8AC3E}">
        <p14:creationId xmlns:p14="http://schemas.microsoft.com/office/powerpoint/2010/main" val="112948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664"/>
    </mc:Choice>
    <mc:Fallback xmlns="">
      <p:transition spd="slow" advTm="42664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0" t="6080" r="1510"/>
          <a:stretch/>
        </p:blipFill>
        <p:spPr>
          <a:xfrm>
            <a:off x="256308" y="849500"/>
            <a:ext cx="5749637" cy="3519055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8" t="5692" r="1717"/>
          <a:stretch/>
        </p:blipFill>
        <p:spPr>
          <a:xfrm>
            <a:off x="6234545" y="891247"/>
            <a:ext cx="5698408" cy="3500644"/>
          </a:xfrm>
        </p:spPr>
      </p:pic>
      <p:sp>
        <p:nvSpPr>
          <p:cNvPr id="2" name="TextBox 1"/>
          <p:cNvSpPr txBox="1"/>
          <p:nvPr/>
        </p:nvSpPr>
        <p:spPr>
          <a:xfrm>
            <a:off x="526473" y="427956"/>
            <a:ext cx="570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1"/>
                </a:solidFill>
              </a:rPr>
              <a:t>2019 Arizona’s Average Listing Price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26728" y="449390"/>
            <a:ext cx="570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1"/>
                </a:solidFill>
              </a:rPr>
              <a:t>2021  Arizona’s Average Listing Price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7873" y="4461808"/>
            <a:ext cx="114577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/>
                </a:solidFill>
              </a:rPr>
              <a:t>Maricopa county with low 2.63 rural %, was displaced from 1</a:t>
            </a:r>
            <a:r>
              <a:rPr lang="en-US" sz="2400" baseline="30000" dirty="0" smtClean="0">
                <a:solidFill>
                  <a:schemeClr val="accent1"/>
                </a:solidFill>
              </a:rPr>
              <a:t>st</a:t>
            </a:r>
            <a:r>
              <a:rPr lang="en-US" sz="2400" dirty="0" smtClean="0">
                <a:solidFill>
                  <a:schemeClr val="accent1"/>
                </a:solidFill>
              </a:rPr>
              <a:t> highest average listing price in 2019 to 3</a:t>
            </a:r>
            <a:r>
              <a:rPr lang="en-US" sz="2400" baseline="30000" dirty="0" smtClean="0">
                <a:solidFill>
                  <a:schemeClr val="accent1"/>
                </a:solidFill>
              </a:rPr>
              <a:t>rd</a:t>
            </a:r>
            <a:r>
              <a:rPr lang="en-US" sz="2400" dirty="0" smtClean="0">
                <a:solidFill>
                  <a:schemeClr val="accent1"/>
                </a:solidFill>
              </a:rPr>
              <a:t> place in 2021 by Coconino, 31.47 rural %, and Yavapai, 33.20 rural %, counties.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/>
                </a:solidFill>
              </a:rPr>
              <a:t>Greenlee county, an urban area with high 46.57 rural %, has a tremendous average listing price increase from 239K (in 2019) to 687K (in 2021).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36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254"/>
    </mc:Choice>
    <mc:Fallback xmlns="">
      <p:transition spd="slow" advTm="43254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8" t="5393" r="2201" b="14883"/>
          <a:stretch/>
        </p:blipFill>
        <p:spPr>
          <a:xfrm>
            <a:off x="318652" y="898874"/>
            <a:ext cx="5669280" cy="307209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4" t="4914" r="1717" b="15020"/>
          <a:stretch/>
        </p:blipFill>
        <p:spPr>
          <a:xfrm>
            <a:off x="6134793" y="873167"/>
            <a:ext cx="5669280" cy="3097805"/>
          </a:xfrm>
        </p:spPr>
      </p:pic>
      <p:sp>
        <p:nvSpPr>
          <p:cNvPr id="2" name="TextBox 1"/>
          <p:cNvSpPr txBox="1"/>
          <p:nvPr/>
        </p:nvSpPr>
        <p:spPr>
          <a:xfrm>
            <a:off x="318652" y="498764"/>
            <a:ext cx="5669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1"/>
                </a:solidFill>
              </a:rPr>
              <a:t>2019 Massachusetts Average Listing Price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34793" y="498764"/>
            <a:ext cx="5669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1"/>
                </a:solidFill>
              </a:rPr>
              <a:t>2021 Massachusetts Average Listing Price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8652" y="4092476"/>
            <a:ext cx="114854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/>
                </a:solidFill>
              </a:rPr>
              <a:t>Berkshire county, with 31.59 rural %,  surpassed the average listing price of Plymouth and Essex counties in 2021.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/>
                </a:solidFill>
              </a:rPr>
              <a:t>Plymouth and Essex, have lower rural percentage (4.24 and 10.31 rural % respectively) than Berkshire..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/>
                </a:solidFill>
              </a:rPr>
              <a:t>Barnstable county, 7.48 rural %, displaced Middlesex county, 3.03 rural %, from its 2</a:t>
            </a:r>
            <a:r>
              <a:rPr lang="en-US" sz="2400" baseline="30000" dirty="0" smtClean="0">
                <a:solidFill>
                  <a:schemeClr val="accent1"/>
                </a:solidFill>
              </a:rPr>
              <a:t>nd</a:t>
            </a:r>
            <a:r>
              <a:rPr lang="en-US" sz="2400" dirty="0" smtClean="0">
                <a:solidFill>
                  <a:schemeClr val="accent1"/>
                </a:solidFill>
              </a:rPr>
              <a:t> placement to 3</a:t>
            </a:r>
            <a:r>
              <a:rPr lang="en-US" sz="2400" baseline="30000" dirty="0" smtClean="0">
                <a:solidFill>
                  <a:schemeClr val="accent1"/>
                </a:solidFill>
              </a:rPr>
              <a:t>rd</a:t>
            </a:r>
            <a:r>
              <a:rPr lang="en-US" sz="2400" dirty="0" smtClean="0">
                <a:solidFill>
                  <a:schemeClr val="accent1"/>
                </a:solidFill>
              </a:rPr>
              <a:t> placement.</a:t>
            </a:r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36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55"/>
    </mc:Choice>
    <mc:Fallback xmlns="">
      <p:transition spd="slow" advTm="35955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</a:rPr>
              <a:t>Machine Learning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US" sz="2800" dirty="0" smtClean="0"/>
              <a:t>	The </a:t>
            </a:r>
            <a:r>
              <a:rPr lang="en-US" sz="2800" dirty="0"/>
              <a:t>machine learning model to be used for this project is K-means with centroid</a:t>
            </a:r>
            <a:r>
              <a:rPr lang="en-US" sz="2800" dirty="0" smtClean="0"/>
              <a:t>. K-means works by selecting how many clusters, k, exist in the data. Each cluster will be represented by a centroid (average) of similar points with continuous features. Principal Component Analysis (PCA), a projection technique, is used to reduce the number of dimension for a dataset.</a:t>
            </a:r>
            <a:endParaRPr lang="en-US" sz="2800" dirty="0"/>
          </a:p>
          <a:p>
            <a:pPr marL="45720" indent="0">
              <a:buNone/>
            </a:pPr>
            <a:r>
              <a:rPr lang="en-US" sz="2800" dirty="0" smtClean="0"/>
              <a:t>	K-means Learning Model is applied </a:t>
            </a:r>
            <a:r>
              <a:rPr lang="en-US" sz="2800" dirty="0"/>
              <a:t>to the average listing price, </a:t>
            </a:r>
            <a:r>
              <a:rPr lang="en-US" sz="2800" dirty="0" smtClean="0"/>
              <a:t>rural percentage, and </a:t>
            </a:r>
            <a:r>
              <a:rPr lang="en-US" sz="2800" dirty="0"/>
              <a:t>density on the county, state, and individual state </a:t>
            </a:r>
            <a:r>
              <a:rPr lang="en-US" sz="2800" dirty="0" smtClean="0"/>
              <a:t>levels. 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3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255"/>
    </mc:Choice>
    <mc:Fallback xmlns="">
      <p:transition spd="slow" advTm="37255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709" y="318655"/>
            <a:ext cx="9885218" cy="109727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UNITED STATES COUNTIES</a:t>
            </a:r>
            <a:br>
              <a:rPr lang="en-US" dirty="0" smtClean="0"/>
            </a:br>
            <a:r>
              <a:rPr lang="en-US" sz="3100" dirty="0" smtClean="0"/>
              <a:t>Average Listing Price, Density, Rural Percentage K-Means</a:t>
            </a:r>
            <a:endParaRPr lang="en-US" sz="31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66"/>
          <a:stretch/>
        </p:blipFill>
        <p:spPr>
          <a:xfrm>
            <a:off x="374073" y="1785266"/>
            <a:ext cx="5523807" cy="4823352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38"/>
          <a:stretch/>
        </p:blipFill>
        <p:spPr>
          <a:xfrm>
            <a:off x="6022571" y="1785266"/>
            <a:ext cx="5864629" cy="4823352"/>
          </a:xfrm>
        </p:spPr>
      </p:pic>
      <p:sp>
        <p:nvSpPr>
          <p:cNvPr id="11" name="TextBox 10"/>
          <p:cNvSpPr txBox="1"/>
          <p:nvPr/>
        </p:nvSpPr>
        <p:spPr>
          <a:xfrm>
            <a:off x="249382" y="1415933"/>
            <a:ext cx="564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2019 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63640" y="1415933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0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650"/>
    </mc:Choice>
    <mc:Fallback xmlns="">
      <p:transition spd="slow" advTm="8065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332509"/>
            <a:ext cx="9875520" cy="96843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FIPS K-Means</a:t>
            </a:r>
            <a:br>
              <a:rPr lang="en-US" dirty="0" smtClean="0"/>
            </a:br>
            <a:r>
              <a:rPr lang="en-US" sz="3600" dirty="0" smtClean="0"/>
              <a:t>Choropleth Map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8955" y="4750181"/>
            <a:ext cx="11177959" cy="171324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ominant </a:t>
            </a:r>
            <a:r>
              <a:rPr lang="en-US" dirty="0"/>
              <a:t>brown cluster begins from Midwest region going towards </a:t>
            </a:r>
            <a:r>
              <a:rPr lang="en-US" dirty="0" smtClean="0"/>
              <a:t>East in 2019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In 2021, the cluster </a:t>
            </a:r>
            <a:r>
              <a:rPr lang="en-US" dirty="0"/>
              <a:t>in the Midwest region is isolated from the other regions. The formerly brown East North Central region onward to east belongs to their own cluster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55" y="1300942"/>
            <a:ext cx="5478925" cy="3308180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956" y="1407882"/>
            <a:ext cx="5486400" cy="3235359"/>
          </a:xfrm>
        </p:spPr>
      </p:pic>
    </p:spTree>
    <p:extLst>
      <p:ext uri="{BB962C8B-B14F-4D97-AF65-F5344CB8AC3E}">
        <p14:creationId xmlns:p14="http://schemas.microsoft.com/office/powerpoint/2010/main" val="266841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18"/>
    </mc:Choice>
    <mc:Fallback xmlns="">
      <p:transition spd="slow" advTm="49018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709" y="318655"/>
            <a:ext cx="9885218" cy="109727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ARIZONA’S COUNTIES</a:t>
            </a:r>
            <a:br>
              <a:rPr lang="en-US" dirty="0" smtClean="0"/>
            </a:br>
            <a:r>
              <a:rPr lang="en-US" sz="3100" dirty="0" smtClean="0"/>
              <a:t>Average Listing Price, Density, Rural Percentage K-Means</a:t>
            </a:r>
            <a:endParaRPr lang="en-US" sz="31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5"/>
          <a:stretch/>
        </p:blipFill>
        <p:spPr>
          <a:xfrm>
            <a:off x="249383" y="1785264"/>
            <a:ext cx="5648498" cy="4665639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2" t="9890" b="4911"/>
          <a:stretch/>
        </p:blipFill>
        <p:spPr>
          <a:xfrm>
            <a:off x="5987441" y="1785264"/>
            <a:ext cx="5899759" cy="4665639"/>
          </a:xfrm>
        </p:spPr>
      </p:pic>
      <p:sp>
        <p:nvSpPr>
          <p:cNvPr id="11" name="TextBox 10"/>
          <p:cNvSpPr txBox="1"/>
          <p:nvPr/>
        </p:nvSpPr>
        <p:spPr>
          <a:xfrm>
            <a:off x="249382" y="1415933"/>
            <a:ext cx="564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2019 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63640" y="1415933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9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351"/>
    </mc:Choice>
    <mc:Fallback xmlns="">
      <p:transition spd="slow" advTm="60351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332509"/>
            <a:ext cx="9875520" cy="96843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Arizona K-Means</a:t>
            </a:r>
            <a:br>
              <a:rPr lang="en-US" dirty="0" smtClean="0"/>
            </a:br>
            <a:r>
              <a:rPr lang="en-US" sz="3600" dirty="0" smtClean="0"/>
              <a:t>Choropleth Map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4395592"/>
            <a:ext cx="11772899" cy="221094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In 2019, Greenlee and La Paz counties belong to a cluster whose average listing price is around 250K’s. Greenlee is a </a:t>
            </a:r>
            <a:r>
              <a:rPr lang="en-US" dirty="0"/>
              <a:t>low density urban county with 46.56 rural </a:t>
            </a:r>
            <a:r>
              <a:rPr lang="en-US" dirty="0" smtClean="0"/>
              <a:t>%. La Paz is a low </a:t>
            </a:r>
            <a:r>
              <a:rPr lang="en-US" dirty="0"/>
              <a:t>density rural county with 56.32 rural %. 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In 2021, Greenlee and La Paz counties increased their average listing price </a:t>
            </a:r>
            <a:r>
              <a:rPr lang="en-US" dirty="0"/>
              <a:t>to </a:t>
            </a:r>
            <a:r>
              <a:rPr lang="en-US" dirty="0" smtClean="0"/>
              <a:t>around 600K and was clustered with higher priced counties, Gila, Apache, and Navajo. 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37" y="1300942"/>
            <a:ext cx="5669281" cy="3094650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254" y="1300942"/>
            <a:ext cx="5611284" cy="3144754"/>
          </a:xfrm>
        </p:spPr>
      </p:pic>
    </p:spTree>
    <p:extLst>
      <p:ext uri="{BB962C8B-B14F-4D97-AF65-F5344CB8AC3E}">
        <p14:creationId xmlns:p14="http://schemas.microsoft.com/office/powerpoint/2010/main" val="298551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254"/>
    </mc:Choice>
    <mc:Fallback xmlns="">
      <p:transition spd="slow" advTm="45254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709" y="318655"/>
            <a:ext cx="9885218" cy="109727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MASSACHUSETTS’ COUNTIES</a:t>
            </a:r>
            <a:br>
              <a:rPr lang="en-US" dirty="0" smtClean="0"/>
            </a:br>
            <a:r>
              <a:rPr lang="en-US" sz="3100" dirty="0" smtClean="0"/>
              <a:t>Average Listing Price, Density, Rural Percentage K-Means</a:t>
            </a:r>
            <a:endParaRPr lang="en-US" sz="31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25"/>
          <a:stretch/>
        </p:blipFill>
        <p:spPr>
          <a:xfrm>
            <a:off x="374073" y="1898074"/>
            <a:ext cx="5523807" cy="4527320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1"/>
          <a:stretch/>
        </p:blipFill>
        <p:spPr>
          <a:xfrm>
            <a:off x="5897880" y="1898074"/>
            <a:ext cx="6044738" cy="4527320"/>
          </a:xfrm>
        </p:spPr>
      </p:pic>
      <p:sp>
        <p:nvSpPr>
          <p:cNvPr id="11" name="TextBox 10"/>
          <p:cNvSpPr txBox="1"/>
          <p:nvPr/>
        </p:nvSpPr>
        <p:spPr>
          <a:xfrm>
            <a:off x="249382" y="1415933"/>
            <a:ext cx="564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2019 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63640" y="1415933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01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043"/>
    </mc:Choice>
    <mc:Fallback xmlns="">
      <p:transition spd="slow" advTm="56043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332509"/>
            <a:ext cx="9875520" cy="96843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Massachusetts K-Means</a:t>
            </a:r>
            <a:br>
              <a:rPr lang="en-US" dirty="0" smtClean="0"/>
            </a:br>
            <a:r>
              <a:rPr lang="en-US" sz="3600" dirty="0" smtClean="0"/>
              <a:t>Choropleth Map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1480" y="4551443"/>
            <a:ext cx="11492610" cy="187440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In 2019, Berkshire </a:t>
            </a:r>
            <a:r>
              <a:rPr lang="en-US" dirty="0"/>
              <a:t>and Hampshire counties belong to one </a:t>
            </a:r>
            <a:r>
              <a:rPr lang="en-US" dirty="0" smtClean="0"/>
              <a:t>cluster.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Berkshire </a:t>
            </a:r>
            <a:r>
              <a:rPr lang="en-US" dirty="0" smtClean="0"/>
              <a:t>is less dense and higher rural percentage than Hampshire county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In 2021, Berkshire </a:t>
            </a:r>
            <a:r>
              <a:rPr lang="en-US" dirty="0"/>
              <a:t>is in its own </a:t>
            </a:r>
            <a:r>
              <a:rPr lang="en-US" dirty="0" smtClean="0"/>
              <a:t>cluster and  </a:t>
            </a:r>
            <a:r>
              <a:rPr lang="en-US" dirty="0"/>
              <a:t>i</a:t>
            </a:r>
            <a:r>
              <a:rPr lang="en-US" dirty="0" smtClean="0"/>
              <a:t>ts </a:t>
            </a:r>
            <a:r>
              <a:rPr lang="en-US" dirty="0"/>
              <a:t>average listing price rose from 631K to 975K. 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1300942"/>
            <a:ext cx="5669280" cy="3250501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957" y="1300942"/>
            <a:ext cx="5640133" cy="3250501"/>
          </a:xfrm>
        </p:spPr>
      </p:pic>
    </p:spTree>
    <p:extLst>
      <p:ext uri="{BB962C8B-B14F-4D97-AF65-F5344CB8AC3E}">
        <p14:creationId xmlns:p14="http://schemas.microsoft.com/office/powerpoint/2010/main" val="166361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33"/>
    </mc:Choice>
    <mc:Fallback xmlns="">
      <p:transition spd="slow" advTm="33033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2" y="1320799"/>
            <a:ext cx="4754878" cy="736599"/>
          </a:xfrm>
        </p:spPr>
        <p:txBody>
          <a:bodyPr/>
          <a:lstStyle/>
          <a:p>
            <a:r>
              <a:rPr lang="en-US" dirty="0" smtClean="0"/>
              <a:t>Research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8653" y="2272141"/>
            <a:ext cx="6421584" cy="4023360"/>
          </a:xfrm>
        </p:spPr>
        <p:txBody>
          <a:bodyPr>
            <a:normAutofit/>
          </a:bodyPr>
          <a:lstStyle/>
          <a:p>
            <a:pPr marL="560070" indent="-514350">
              <a:buFont typeface="+mj-lt"/>
              <a:buAutoNum type="arabicPeriod"/>
            </a:pPr>
            <a:r>
              <a:rPr lang="en-US" sz="2800" dirty="0" smtClean="0"/>
              <a:t>Has there been a change in house prices since COVID-19?</a:t>
            </a:r>
          </a:p>
          <a:p>
            <a:pPr marL="560070" indent="-514350">
              <a:buFont typeface="+mj-lt"/>
              <a:buAutoNum type="arabicPeriod"/>
            </a:pPr>
            <a:r>
              <a:rPr lang="en-US" sz="2800" dirty="0" smtClean="0"/>
              <a:t>Has there been a change in in-demand house location since COVID-19?</a:t>
            </a:r>
          </a:p>
          <a:p>
            <a:pPr marL="560070" indent="-514350">
              <a:buFont typeface="+mj-lt"/>
              <a:buAutoNum type="arabicPeriod"/>
            </a:pPr>
            <a:r>
              <a:rPr lang="en-US" sz="2800" dirty="0" smtClean="0"/>
              <a:t>Has there been a change in buyer’s house buying criteria since COVID-19?</a:t>
            </a:r>
            <a:br>
              <a:rPr lang="en-US" sz="2800" dirty="0" smtClean="0"/>
            </a:br>
            <a:endParaRPr lang="en-US" sz="28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673" y="2057398"/>
            <a:ext cx="4655127" cy="3596218"/>
          </a:xfrm>
        </p:spPr>
      </p:pic>
    </p:spTree>
    <p:extLst>
      <p:ext uri="{BB962C8B-B14F-4D97-AF65-F5344CB8AC3E}">
        <p14:creationId xmlns:p14="http://schemas.microsoft.com/office/powerpoint/2010/main" val="188925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24"/>
    </mc:Choice>
    <mc:Fallback xmlns="">
      <p:transition spd="slow" advTm="19224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4846" y="2007296"/>
            <a:ext cx="9872871" cy="4038600"/>
          </a:xfrm>
        </p:spPr>
        <p:txBody>
          <a:bodyPr>
            <a:normAutofit/>
          </a:bodyPr>
          <a:lstStyle/>
          <a:p>
            <a:pPr marL="4572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Has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 been a change in house prices since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COVID-19?</a:t>
            </a:r>
          </a:p>
          <a:p>
            <a:pPr marL="4572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Both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visualization and machine learning techniques reflect the change in house prices since COVID-19. The pre-pandemic,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around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56% of the counties experience a price increase. The post-pandemic, around 61% of the counties experience price increase.  The Comparison of 2019 and 2021 United States’ Counties Choropleth Map shows the deepening of the shades across the United States in 2021 compared to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2019. This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meant that average listing price increased. The Comparison of 2019 and 2021 United States' States Choropleth Map shows that the average listing price changed has an increased from 20% to 40%.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90181" y="1127342"/>
            <a:ext cx="9482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</a:rPr>
              <a:t>Interpretation and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93180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527"/>
    </mc:Choice>
    <mc:Fallback xmlns="">
      <p:transition spd="slow" advTm="65527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622300"/>
            <a:ext cx="11264899" cy="5868652"/>
          </a:xfrm>
        </p:spPr>
        <p:txBody>
          <a:bodyPr>
            <a:normAutofit/>
          </a:bodyPr>
          <a:lstStyle/>
          <a:p>
            <a:pPr marL="4572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Has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 been a change in in-demand house location since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COVID-19?</a:t>
            </a:r>
          </a:p>
          <a:p>
            <a:pPr marL="4572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 a change in in-demand house location since COVID-19.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 is a demand for houses in low density and/or high rural percentage. The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average listing price was used to measure of the demand of house location. Demand being constant, too low of inventory will increase the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property’s listing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price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while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too high of inventory will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decrease the property’s listing price. District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 Columbia is a high urban area with zero rural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percentage. Before the pandemic, District of Columbia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has second in the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highest average listing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price in the country. After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pandemic, District of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Columbia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was delegated to the third highest listing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price. Its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average listing price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dropped from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970K to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934K while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many counties enjoyed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increased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average listing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price. On the other hand,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Maricopa county, an urban area with low rural percentage, has the highest listing price in Arizona in 2019. In 2021, Coconino and Yavapai counties,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rural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percentage counties,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 higher average listing price than Maricopa county.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Another example, Berkshire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low density and high rural percentage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urban area in Massachusetts. It saw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its average listing price rose higher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than counties, Plymouth and Essex, that are more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urban and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denser.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56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742"/>
    </mc:Choice>
    <mc:Fallback xmlns="">
      <p:transition spd="slow" advTm="94742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164921"/>
            <a:ext cx="9872871" cy="4931079"/>
          </a:xfrm>
        </p:spPr>
        <p:txBody>
          <a:bodyPr/>
          <a:lstStyle/>
          <a:p>
            <a:pPr marL="4572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Has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 been a change in buyers' house buying criteria since COVID-19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 evidence that the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buyers’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house buying criteria change because the choropleth map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 the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K-means clustering for the average listing price, density, and rural percentage shows the partition of the clustered. In 2019, there used to be 2 dominant clusters that separate the west and east region of the US. After the pandemic,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 seems to have 3 clusters. The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Midwest region has its own cluster and separates the east and the west regions. However, further investigation is needed because the visually seen cluster are made up of other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small clusters.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(Comparison of 2019 and 2021 United States' FIPS cluster 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43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921"/>
    </mc:Choice>
    <mc:Fallback xmlns="">
      <p:transition spd="slow" advTm="43921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67329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8364" y="1568252"/>
            <a:ext cx="9872871" cy="4722125"/>
          </a:xfrm>
        </p:spPr>
        <p:txBody>
          <a:bodyPr>
            <a:normAutofit/>
          </a:bodyPr>
          <a:lstStyle/>
          <a:p>
            <a:pPr marL="457200" indent="-457200">
              <a:buNone/>
            </a:pPr>
            <a:r>
              <a:rPr lang="en-US" dirty="0" err="1"/>
              <a:t>Airgood-Obrycki</a:t>
            </a:r>
            <a:r>
              <a:rPr lang="en-US" dirty="0"/>
              <a:t>, W. (2020, May 7). COVID-19 Will Delay Housing Construction, but for How Long? Joint Center for Housing Studies of Harvard University. Retrieved March 6, 2022 from https://</a:t>
            </a:r>
            <a:r>
              <a:rPr lang="en-US" dirty="0" smtClean="0"/>
              <a:t>www.jchs.harvard.edu/blog/covid-19-will-delay-housing-construction-but-for-how-long</a:t>
            </a:r>
          </a:p>
          <a:p>
            <a:pPr marL="457200" indent="-457200">
              <a:buNone/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Chen, D. Y., (2018) Pandas for Everyone. Boston: Pearson</a:t>
            </a:r>
            <a:r>
              <a:rPr lang="en-US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/>
          </a:p>
          <a:p>
            <a:pPr marL="457200" indent="-457200">
              <a:buNone/>
            </a:pPr>
            <a:r>
              <a:rPr lang="en-US" dirty="0" smtClean="0"/>
              <a:t>Friedman</a:t>
            </a:r>
            <a:r>
              <a:rPr lang="en-US" dirty="0"/>
              <a:t>, N. (2022, February 23). Home-Price Growth Hit Record in 2021. </a:t>
            </a:r>
            <a:r>
              <a:rPr lang="en-US" i="1" dirty="0"/>
              <a:t>Wall Street Journal - Online Edition</a:t>
            </a:r>
            <a:r>
              <a:rPr lang="en-US" dirty="0"/>
              <a:t>, N.PAG.</a:t>
            </a:r>
          </a:p>
          <a:p>
            <a:pPr marL="457200" indent="-457200">
              <a:buNone/>
            </a:pPr>
            <a:r>
              <a:rPr lang="en-US" dirty="0"/>
              <a:t>Liu, S., &amp; Su, Y. (2020). The Impact of the COVID-19 Pandemic on the Demand for Density:</a:t>
            </a:r>
            <a:r>
              <a:rPr lang="en-US" i="1" dirty="0"/>
              <a:t> Evidence from the U.S. Housing Market</a:t>
            </a:r>
            <a:r>
              <a:rPr lang="en-US" dirty="0"/>
              <a:t>. 47. Retrieved Feb. 3, 2022. https://yichensu.files.wordpress.com/2021/04/liusu_covid_4_11_21.pdf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90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9"/>
    </mc:Choice>
    <mc:Fallback xmlns="">
      <p:transition spd="slow" advTm="4449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67329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399309"/>
            <a:ext cx="9872871" cy="4974195"/>
          </a:xfrm>
        </p:spPr>
        <p:txBody>
          <a:bodyPr>
            <a:normAutofit/>
          </a:bodyPr>
          <a:lstStyle/>
          <a:p>
            <a:pPr marL="457200" indent="-457200">
              <a:buNone/>
            </a:pPr>
            <a:r>
              <a:rPr lang="en-US" dirty="0" err="1" smtClean="0"/>
              <a:t>Polzin</a:t>
            </a:r>
            <a:r>
              <a:rPr lang="en-US" dirty="0"/>
              <a:t>, P. E. (2021). The Myth of Montana’s Housing Market Frenzy : Has COVID-19 Related Migration Spurred the Recent Rise in Home Prices? </a:t>
            </a:r>
            <a:r>
              <a:rPr lang="en-US" i="1" dirty="0"/>
              <a:t>Montana Business Quarterly</a:t>
            </a:r>
            <a:r>
              <a:rPr lang="en-US" dirty="0"/>
              <a:t>, </a:t>
            </a:r>
            <a:r>
              <a:rPr lang="en-US" i="1" dirty="0"/>
              <a:t>59</a:t>
            </a:r>
            <a:r>
              <a:rPr lang="en-US" dirty="0"/>
              <a:t>(2), 10–13</a:t>
            </a:r>
            <a:r>
              <a:rPr lang="en-US" dirty="0" smtClean="0"/>
              <a:t>.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dirty="0" err="1">
                <a:ea typeface="Calibri" panose="020F0502020204030204" pitchFamily="34" charset="0"/>
                <a:cs typeface="Times New Roman" panose="02020603050405020304" pitchFamily="18" charset="0"/>
              </a:rPr>
              <a:t>Raschka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, S., </a:t>
            </a:r>
            <a:r>
              <a:rPr lang="en-US" dirty="0" err="1">
                <a:ea typeface="Calibri" panose="020F0502020204030204" pitchFamily="34" charset="0"/>
                <a:cs typeface="Times New Roman" panose="02020603050405020304" pitchFamily="18" charset="0"/>
              </a:rPr>
              <a:t>Mirjalili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 V., (2015, September). Python Machine Learning. (2nd </a:t>
            </a:r>
            <a:r>
              <a:rPr lang="en-US" dirty="0" err="1">
                <a:ea typeface="Calibri" panose="020F0502020204030204" pitchFamily="34" charset="0"/>
                <a:cs typeface="Times New Roman" panose="02020603050405020304" pitchFamily="18" charset="0"/>
              </a:rPr>
              <a:t>edn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.) </a:t>
            </a:r>
            <a:r>
              <a:rPr lang="en-US" dirty="0" err="1">
                <a:ea typeface="Calibri" panose="020F0502020204030204" pitchFamily="34" charset="0"/>
                <a:cs typeface="Times New Roman" panose="02020603050405020304" pitchFamily="18" charset="0"/>
              </a:rPr>
              <a:t>Packt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: Birmingham.  </a:t>
            </a:r>
            <a:endParaRPr lang="en-US" dirty="0"/>
          </a:p>
          <a:p>
            <a:pPr marL="457200" indent="-457200">
              <a:buNone/>
            </a:pPr>
            <a:r>
              <a:rPr lang="en-US" dirty="0" smtClean="0"/>
              <a:t>Real </a:t>
            </a:r>
            <a:r>
              <a:rPr lang="en-US" dirty="0"/>
              <a:t>Estate Economist Mark </a:t>
            </a:r>
            <a:r>
              <a:rPr lang="en-US" dirty="0" err="1"/>
              <a:t>Dotzour</a:t>
            </a:r>
            <a:r>
              <a:rPr lang="en-US" dirty="0"/>
              <a:t> Forecasts Post-COVID Suburban Migration on </a:t>
            </a:r>
            <a:r>
              <a:rPr lang="en-US" dirty="0" err="1"/>
              <a:t>HomeVestors</a:t>
            </a:r>
            <a:r>
              <a:rPr lang="en-US" dirty="0"/>
              <a:t>. (2020, July 10). </a:t>
            </a:r>
            <a:r>
              <a:rPr lang="en-US" i="1" dirty="0"/>
              <a:t>Entertainment Close-up</a:t>
            </a:r>
            <a:r>
              <a:rPr lang="en-US" dirty="0"/>
              <a:t>. https://link.gale.com/apps/doc/A629042656/BIC?u=umd_umbc&amp;sid=bookmark-BIC&amp;xid=fb84eb82</a:t>
            </a:r>
          </a:p>
          <a:p>
            <a:pPr marL="457200" indent="-457200">
              <a:buNone/>
            </a:pPr>
            <a:r>
              <a:rPr lang="en-US" dirty="0" err="1"/>
              <a:t>Zhai</a:t>
            </a:r>
            <a:r>
              <a:rPr lang="en-US" dirty="0"/>
              <a:t>, W., &amp; Peng, Z.-R. (2021). Featured Graphics: Where to Buy a House in the United States amid COVID-19? Environment and Planning A, 53(1), 9–11. Retrieved Feb. 3, 2022. https://doi-org.proxy-bc.researchport.umd.edu/http://epn.sagepub.com/content/by/year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65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5"/>
    </mc:Choice>
    <mc:Fallback xmlns="">
      <p:transition spd="slow" advTm="1795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 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18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arial" panose="020B0604020202020204" pitchFamily="34" charset="0"/>
              </a:rPr>
              <a:t>Literature Reviews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02920" indent="-457200">
              <a:buFont typeface="+mj-lt"/>
              <a:buAutoNum type="arabicPeriod"/>
            </a:pPr>
            <a:r>
              <a:rPr lang="en-US" sz="2400" dirty="0" smtClean="0"/>
              <a:t>Has </a:t>
            </a:r>
            <a:r>
              <a:rPr lang="en-US" sz="2400" dirty="0"/>
              <a:t>there been a change in house prices since </a:t>
            </a:r>
            <a:r>
              <a:rPr lang="en-US" sz="2400" dirty="0" smtClean="0"/>
              <a:t>COVID-19?</a:t>
            </a:r>
          </a:p>
          <a:p>
            <a:pPr marL="45720" indent="0">
              <a:lnSpc>
                <a:spcPct val="150000"/>
              </a:lnSpc>
              <a:buNone/>
            </a:pPr>
            <a:r>
              <a:rPr lang="en-US" sz="2400" dirty="0" smtClean="0"/>
              <a:t>	There has been a change in house prices since COVID-19.  There were construction delays in 2020  because “local </a:t>
            </a:r>
            <a:r>
              <a:rPr lang="en-US" sz="2400" dirty="0"/>
              <a:t>business </a:t>
            </a:r>
            <a:r>
              <a:rPr lang="en-US" sz="2400" dirty="0" smtClean="0"/>
              <a:t> </a:t>
            </a:r>
            <a:r>
              <a:rPr lang="en-US" sz="2400" dirty="0"/>
              <a:t>offices </a:t>
            </a:r>
            <a:r>
              <a:rPr lang="en-US" sz="2400" dirty="0" smtClean="0"/>
              <a:t>were </a:t>
            </a:r>
            <a:r>
              <a:rPr lang="en-US" sz="2400" dirty="0"/>
              <a:t>closed or adopted new </a:t>
            </a:r>
            <a:r>
              <a:rPr lang="en-US" sz="2400" dirty="0" smtClean="0"/>
              <a:t>processes, shutdown </a:t>
            </a:r>
            <a:r>
              <a:rPr lang="en-US" sz="2400" dirty="0"/>
              <a:t>of </a:t>
            </a:r>
            <a:r>
              <a:rPr lang="en-US" sz="2400" dirty="0" smtClean="0"/>
              <a:t>non-essential construction, supply </a:t>
            </a:r>
            <a:r>
              <a:rPr lang="en-US" sz="2400" dirty="0"/>
              <a:t>chains have been </a:t>
            </a:r>
            <a:r>
              <a:rPr lang="en-US" sz="2400" dirty="0" smtClean="0"/>
              <a:t>disrupted, and construction </a:t>
            </a:r>
            <a:r>
              <a:rPr lang="en-US" sz="2400" dirty="0"/>
              <a:t>labor force </a:t>
            </a:r>
            <a:r>
              <a:rPr lang="en-US" sz="2400" dirty="0" smtClean="0"/>
              <a:t>was </a:t>
            </a:r>
            <a:r>
              <a:rPr lang="en-US" sz="2400" dirty="0"/>
              <a:t>at </a:t>
            </a:r>
            <a:r>
              <a:rPr lang="en-US" sz="2400" dirty="0" smtClean="0"/>
              <a:t>risk.”</a:t>
            </a:r>
            <a:r>
              <a:rPr lang="en-US" sz="2400" dirty="0"/>
              <a:t> </a:t>
            </a:r>
            <a:r>
              <a:rPr lang="en-US" sz="2400" dirty="0" smtClean="0"/>
              <a:t> (</a:t>
            </a:r>
            <a:r>
              <a:rPr lang="en-US" sz="2400" dirty="0" err="1" smtClean="0"/>
              <a:t>Airgood-Obrycki</a:t>
            </a:r>
            <a:r>
              <a:rPr lang="en-US" sz="2400" dirty="0" smtClean="0"/>
              <a:t>, 2020) Thus, there has been a short of housing inventory.  “</a:t>
            </a:r>
            <a:r>
              <a:rPr lang="en-US" sz="2400" dirty="0"/>
              <a:t>A</a:t>
            </a:r>
            <a:r>
              <a:rPr lang="en-US" sz="2400" dirty="0" smtClean="0"/>
              <a:t> </a:t>
            </a:r>
            <a:r>
              <a:rPr lang="en-US" sz="2400" dirty="0"/>
              <a:t>shortage of homes for sale led to bidding wars, pushing price growth to new </a:t>
            </a:r>
            <a:r>
              <a:rPr lang="en-US" sz="2400" dirty="0" smtClean="0"/>
              <a:t>high.” (Friedman, 2022)</a:t>
            </a:r>
            <a:endParaRPr lang="en-US" sz="2400" dirty="0"/>
          </a:p>
          <a:p>
            <a:pPr lvl="1"/>
            <a:endParaRPr lang="en-US" sz="2400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85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40"/>
    </mc:Choice>
    <mc:Fallback xmlns="">
      <p:transition spd="slow" advTm="4684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291" y="1433946"/>
            <a:ext cx="9872871" cy="4038600"/>
          </a:xfrm>
        </p:spPr>
        <p:txBody>
          <a:bodyPr>
            <a:normAutofit fontScale="92500"/>
          </a:bodyPr>
          <a:lstStyle/>
          <a:p>
            <a:pPr marL="502920" indent="-457200">
              <a:buFont typeface="+mj-lt"/>
              <a:buAutoNum type="arabicPeriod" startAt="2"/>
            </a:pPr>
            <a:r>
              <a:rPr lang="en-US" sz="2400" dirty="0" smtClean="0"/>
              <a:t>Has </a:t>
            </a:r>
            <a:r>
              <a:rPr lang="en-US" sz="2400" dirty="0"/>
              <a:t>there been a change in in-demand house location since </a:t>
            </a:r>
            <a:r>
              <a:rPr lang="en-US" sz="2400" dirty="0" smtClean="0"/>
              <a:t>COVID-19?</a:t>
            </a:r>
          </a:p>
          <a:p>
            <a:pPr marL="45720" indent="0">
              <a:lnSpc>
                <a:spcPct val="150000"/>
              </a:lnSpc>
              <a:buNone/>
            </a:pPr>
            <a:r>
              <a:rPr lang="en-US" sz="2400" dirty="0"/>
              <a:t>	</a:t>
            </a:r>
            <a:r>
              <a:rPr lang="en-US" sz="2400" dirty="0" smtClean="0"/>
              <a:t>There has been a change in in-demand house location since COVID-19. According to Liu, “homes sales declined more in counties with higher population density and higher pre-COVID home value.  The pandemic has spurred more new listings in denser neighborhoods.  As a result, home inventory increased more in denser and more expensive counties. The pandemic has  shifted housing toward less dense and cheaper locations.” (Liu &amp; Su, 2021, p. 12)</a:t>
            </a:r>
            <a:endParaRPr lang="en-US" sz="2400" dirty="0"/>
          </a:p>
          <a:p>
            <a:pPr marL="4572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6645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193"/>
    </mc:Choice>
    <mc:Fallback xmlns="">
      <p:transition spd="slow" advTm="38193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607127"/>
            <a:ext cx="9872871" cy="4488873"/>
          </a:xfrm>
        </p:spPr>
        <p:txBody>
          <a:bodyPr>
            <a:normAutofit/>
          </a:bodyPr>
          <a:lstStyle/>
          <a:p>
            <a:pPr marL="502920" indent="-457200">
              <a:buFont typeface="+mj-lt"/>
              <a:buAutoNum type="arabicPeriod" startAt="3"/>
            </a:pPr>
            <a:r>
              <a:rPr lang="en-US" dirty="0"/>
              <a:t>Has there been a change in buyer’s house buying criteria </a:t>
            </a:r>
            <a:r>
              <a:rPr lang="en-US" dirty="0" smtClean="0"/>
              <a:t> </a:t>
            </a:r>
            <a:r>
              <a:rPr lang="en-US" dirty="0"/>
              <a:t>since COVID-19?</a:t>
            </a:r>
          </a:p>
          <a:p>
            <a:pPr marL="45720" indent="0">
              <a:lnSpc>
                <a:spcPct val="150000"/>
              </a:lnSpc>
              <a:buNone/>
            </a:pPr>
            <a:r>
              <a:rPr lang="en-US" dirty="0"/>
              <a:t>	</a:t>
            </a:r>
            <a:r>
              <a:rPr lang="en-US" dirty="0" smtClean="0"/>
              <a:t>There has been a change in buyer’s house buying criteria since COVID-19.  “Americans will move within 60 minutes of major cities as the historic benefits of  dense urban housing and work arrangement are curb by COVID restriction.” (</a:t>
            </a:r>
            <a:r>
              <a:rPr lang="en-US" dirty="0" err="1" smtClean="0"/>
              <a:t>Dotzour</a:t>
            </a:r>
            <a:r>
              <a:rPr lang="en-US" dirty="0" smtClean="0"/>
              <a:t>, 2021)  Previous commuters to work  “have broadly embraced work-from-home arrangements, previous home buying considerations  like concerns about commutes will fall in importance.” (</a:t>
            </a:r>
            <a:r>
              <a:rPr lang="en-US" dirty="0" err="1" smtClean="0"/>
              <a:t>Dotzour</a:t>
            </a:r>
            <a:r>
              <a:rPr lang="en-US" dirty="0" smtClean="0"/>
              <a:t>, 2021)</a:t>
            </a:r>
            <a:endParaRPr lang="en-US" dirty="0"/>
          </a:p>
          <a:p>
            <a:pPr marL="4572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8147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95"/>
    </mc:Choice>
    <mc:Fallback xmlns="">
      <p:transition spd="slow" advTm="37195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Data Sources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9132620"/>
              </p:ext>
            </p:extLst>
          </p:nvPr>
        </p:nvGraphicFramePr>
        <p:xfrm>
          <a:off x="241068" y="2327562"/>
          <a:ext cx="11719561" cy="43364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" name="Worksheet" r:id="rId4" imgW="12030019" imgH="3486032" progId="Excel.Sheet.12">
                  <p:embed/>
                </p:oleObj>
              </mc:Choice>
              <mc:Fallback>
                <p:oleObj name="Worksheet" r:id="rId4" imgW="12030019" imgH="34860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1068" y="2327562"/>
                        <a:ext cx="11719561" cy="43364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736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748"/>
    </mc:Choice>
    <mc:Fallback xmlns="">
      <p:transition spd="slow" advTm="45748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Data Variables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5655675"/>
              </p:ext>
            </p:extLst>
          </p:nvPr>
        </p:nvGraphicFramePr>
        <p:xfrm>
          <a:off x="249526" y="1965960"/>
          <a:ext cx="11693091" cy="4656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6" name="Worksheet" r:id="rId3" imgW="9753445" imgH="3248100" progId="Excel.Sheet.12">
                  <p:embed/>
                </p:oleObj>
              </mc:Choice>
              <mc:Fallback>
                <p:oleObj name="Worksheet" r:id="rId3" imgW="9753445" imgH="32481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526" y="1965960"/>
                        <a:ext cx="11693091" cy="4656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098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103"/>
    </mc:Choice>
    <mc:Fallback xmlns="">
      <p:transition spd="slow" advTm="95103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2659" y="1097281"/>
            <a:ext cx="9857262" cy="950460"/>
          </a:xfrm>
        </p:spPr>
        <p:txBody>
          <a:bodyPr/>
          <a:lstStyle/>
          <a:p>
            <a:pPr algn="ctr"/>
            <a:r>
              <a:rPr lang="en-US" dirty="0" smtClean="0">
                <a:latin typeface="arial" panose="020B0604020202020204" pitchFamily="34" charset="0"/>
              </a:rPr>
              <a:t>Variables and Measurements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1673" y="2395470"/>
            <a:ext cx="10085266" cy="3889420"/>
          </a:xfrm>
        </p:spPr>
        <p:txBody>
          <a:bodyPr>
            <a:normAutofit fontScale="850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There are 210,602 observations and 40 features in the original real estate dataset.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Average </a:t>
            </a:r>
            <a:r>
              <a:rPr lang="en-US" dirty="0"/>
              <a:t>listing </a:t>
            </a:r>
            <a:r>
              <a:rPr lang="en-US" dirty="0" smtClean="0"/>
              <a:t>price, average listing prices changes per year, density, and rural percentage for the state, individual state, and county level will </a:t>
            </a:r>
            <a:r>
              <a:rPr lang="en-US" dirty="0"/>
              <a:t>be to </a:t>
            </a:r>
            <a:r>
              <a:rPr lang="en-US" dirty="0" smtClean="0"/>
              <a:t>analyzed for the period of  2019 and 2021.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The basis of comparison is pre-COVID (2019) and post-COVID (2021)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The unit for analysis is FIPS which represents the </a:t>
            </a:r>
            <a:r>
              <a:rPr lang="en-US" dirty="0"/>
              <a:t>Federal Information Processing Standard </a:t>
            </a:r>
            <a:r>
              <a:rPr lang="en-US" dirty="0" smtClean="0"/>
              <a:t>code. FIPS </a:t>
            </a:r>
            <a:r>
              <a:rPr lang="en-US" dirty="0"/>
              <a:t>is </a:t>
            </a:r>
            <a:r>
              <a:rPr lang="en-US" dirty="0" smtClean="0"/>
              <a:t>a five digit </a:t>
            </a:r>
            <a:r>
              <a:rPr lang="en-US" dirty="0"/>
              <a:t>code that uniquely identifies counties in the United States.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186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213"/>
    </mc:Choice>
    <mc:Fallback xmlns="">
      <p:transition spd="slow" advTm="45213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557C456-CC1D-4991-B397-26B0CCF834E5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30FAE8E-18A7-4D4B-B1D5-F068BB36F4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5AD055F-6A08-4727-8DB8-D3FD1D1AA77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Tourism design</Template>
  <TotalTime>0</TotalTime>
  <Words>1269</Words>
  <Application>Microsoft Office PowerPoint</Application>
  <PresentationFormat>Widescreen</PresentationFormat>
  <Paragraphs>119</Paragraphs>
  <Slides>35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Arial</vt:lpstr>
      <vt:lpstr>Calibri</vt:lpstr>
      <vt:lpstr>Corbel</vt:lpstr>
      <vt:lpstr>Times New Roman</vt:lpstr>
      <vt:lpstr>Basis</vt:lpstr>
      <vt:lpstr>Worksheet</vt:lpstr>
      <vt:lpstr>Impact of COVID-19 on the U.S. Housing Market</vt:lpstr>
      <vt:lpstr>Introduction</vt:lpstr>
      <vt:lpstr>Research Questions</vt:lpstr>
      <vt:lpstr>Literature Reviews</vt:lpstr>
      <vt:lpstr>PowerPoint Presentation</vt:lpstr>
      <vt:lpstr>PowerPoint Presentation</vt:lpstr>
      <vt:lpstr>Data Sources</vt:lpstr>
      <vt:lpstr>Data Variables</vt:lpstr>
      <vt:lpstr>Variables and Measurements</vt:lpstr>
      <vt:lpstr>PowerPoint Presentation</vt:lpstr>
      <vt:lpstr>PowerPoint Presentation</vt:lpstr>
      <vt:lpstr>PowerPoint Presentation</vt:lpstr>
      <vt:lpstr>PowerPoint Presentation</vt:lpstr>
      <vt:lpstr>Analyzing Massachusetts’ Counties</vt:lpstr>
      <vt:lpstr>Comparing the Density</vt:lpstr>
      <vt:lpstr>Analyzing the Rural Percentage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 Model</vt:lpstr>
      <vt:lpstr>UNITED STATES COUNTIES Average Listing Price, Density, Rural Percentage K-Means</vt:lpstr>
      <vt:lpstr>FIPS K-Means Choropleth Map</vt:lpstr>
      <vt:lpstr>ARIZONA’S COUNTIES Average Listing Price, Density, Rural Percentage K-Means</vt:lpstr>
      <vt:lpstr>Arizona K-Means Choropleth Map</vt:lpstr>
      <vt:lpstr>MASSACHUSETTS’ COUNTIES Average Listing Price, Density, Rural Percentage K-Means</vt:lpstr>
      <vt:lpstr>Massachusetts K-Means Choropleth Map</vt:lpstr>
      <vt:lpstr>PowerPoint Presentation</vt:lpstr>
      <vt:lpstr>PowerPoint Presentation</vt:lpstr>
      <vt:lpstr>PowerPoint Presentation</vt:lpstr>
      <vt:lpstr>References</vt:lpstr>
      <vt:lpstr>References</vt:lpstr>
      <vt:lpstr>Thank  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2022-02-27T19:45:43Z</dcterms:created>
  <dcterms:modified xsi:type="dcterms:W3CDTF">2022-04-07T20:41:14Z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